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4" d="100"/>
          <a:sy n="84" d="100"/>
        </p:scale>
        <p:origin x="3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1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06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78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11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86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59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07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64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14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55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46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29342-E314-4AA8-B1B7-634AC1D135CC}" type="datetimeFigureOut">
              <a:rPr kumimoji="1" lang="ja-JP" altLang="en-US" smtClean="0"/>
              <a:t>2022/7/25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27922-72FC-401B-8F93-8E2207F623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95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19B6DB5-C066-8E6C-0B8D-E552D6E1AA8F}"/>
              </a:ext>
            </a:extLst>
          </p:cNvPr>
          <p:cNvCxnSpPr>
            <a:cxnSpLocks/>
          </p:cNvCxnSpPr>
          <p:nvPr/>
        </p:nvCxnSpPr>
        <p:spPr>
          <a:xfrm>
            <a:off x="159543" y="9408425"/>
            <a:ext cx="650387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52D88DA-55EC-E7D3-F5B5-166377C76824}"/>
              </a:ext>
            </a:extLst>
          </p:cNvPr>
          <p:cNvSpPr txBox="1"/>
          <p:nvPr/>
        </p:nvSpPr>
        <p:spPr>
          <a:xfrm>
            <a:off x="310487" y="9408425"/>
            <a:ext cx="62370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【</a:t>
            </a:r>
            <a:r>
              <a:rPr kumimoji="1" lang="ja-JP" altLang="en-US" sz="1100" b="1" dirty="0"/>
              <a:t>当院記入欄</a:t>
            </a:r>
            <a:r>
              <a:rPr kumimoji="1" lang="en-US" altLang="ja-JP" sz="1100" b="1" dirty="0"/>
              <a:t>】</a:t>
            </a:r>
          </a:p>
          <a:p>
            <a:r>
              <a:rPr kumimoji="1" lang="ja-JP" altLang="en-US" sz="1100" dirty="0"/>
              <a:t>〇受付日：　　　年　　　月　　　日　　　　　　　　　　　〇受付：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AD4009-34E8-5407-54B4-9D13C8872A68}"/>
              </a:ext>
            </a:extLst>
          </p:cNvPr>
          <p:cNvSpPr/>
          <p:nvPr/>
        </p:nvSpPr>
        <p:spPr>
          <a:xfrm>
            <a:off x="159543" y="234316"/>
            <a:ext cx="2000251" cy="350294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59CD593-9C24-3B8E-6DEF-8B5C65CAFB08}"/>
              </a:ext>
            </a:extLst>
          </p:cNvPr>
          <p:cNvSpPr txBox="1"/>
          <p:nvPr/>
        </p:nvSpPr>
        <p:spPr>
          <a:xfrm>
            <a:off x="159543" y="215277"/>
            <a:ext cx="2000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FAX : 0859-36-0274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E1F165-FAFA-218E-D6DA-902C36970913}"/>
              </a:ext>
            </a:extLst>
          </p:cNvPr>
          <p:cNvSpPr txBox="1"/>
          <p:nvPr/>
        </p:nvSpPr>
        <p:spPr>
          <a:xfrm>
            <a:off x="2428875" y="190500"/>
            <a:ext cx="2000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新規患者依頼票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0ACD52-3B1F-2A78-0F38-64DFE7804E08}"/>
              </a:ext>
            </a:extLst>
          </p:cNvPr>
          <p:cNvSpPr/>
          <p:nvPr/>
        </p:nvSpPr>
        <p:spPr>
          <a:xfrm>
            <a:off x="2352675" y="562035"/>
            <a:ext cx="2162175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" name="表 11">
            <a:extLst>
              <a:ext uri="{FF2B5EF4-FFF2-40B4-BE49-F238E27FC236}">
                <a16:creationId xmlns:a16="http://schemas.microsoft.com/office/drawing/2014/main" id="{EE8292A0-0B40-F015-4FD3-2354A29D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589814"/>
              </p:ext>
            </p:extLst>
          </p:nvPr>
        </p:nvGraphicFramePr>
        <p:xfrm>
          <a:off x="231443" y="740879"/>
          <a:ext cx="6395114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7557">
                  <a:extLst>
                    <a:ext uri="{9D8B030D-6E8A-4147-A177-3AD203B41FA5}">
                      <a16:colId xmlns:a16="http://schemas.microsoft.com/office/drawing/2014/main" val="3610365244"/>
                    </a:ext>
                  </a:extLst>
                </a:gridCol>
                <a:gridCol w="3197557">
                  <a:extLst>
                    <a:ext uri="{9D8B030D-6E8A-4147-A177-3AD203B41FA5}">
                      <a16:colId xmlns:a16="http://schemas.microsoft.com/office/drawing/2014/main" val="1920374786"/>
                    </a:ext>
                  </a:extLst>
                </a:gridCol>
              </a:tblGrid>
              <a:tr h="213771">
                <a:tc gridSpan="2">
                  <a:txBody>
                    <a:bodyPr/>
                    <a:lstStyle/>
                    <a:p>
                      <a:r>
                        <a:rPr kumimoji="1" lang="en-US" altLang="ja-JP" sz="1100" b="1" dirty="0"/>
                        <a:t>【</a:t>
                      </a:r>
                      <a:r>
                        <a:rPr kumimoji="1" lang="ja-JP" altLang="en-US" sz="1100" b="1" dirty="0"/>
                        <a:t>依頼者情報</a:t>
                      </a:r>
                      <a:r>
                        <a:rPr kumimoji="1" lang="en-US" altLang="ja-JP" sz="1100" b="1" dirty="0"/>
                        <a:t>】</a:t>
                      </a:r>
                      <a:endParaRPr kumimoji="1" lang="ja-JP" altLang="en-US" sz="11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936987"/>
                  </a:ext>
                </a:extLst>
              </a:tr>
              <a:tr h="213771">
                <a:tc gridSpan="2"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医療機関・事業所名：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561817"/>
                  </a:ext>
                </a:extLst>
              </a:tr>
              <a:tr h="213771"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部署名：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ご担当者名：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68650522"/>
                  </a:ext>
                </a:extLst>
              </a:tr>
              <a:tr h="213771">
                <a:tc gridSpan="2"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連絡先：</a:t>
                      </a:r>
                      <a:r>
                        <a:rPr kumimoji="1" lang="en-US" altLang="ja-JP" sz="1100" b="1" dirty="0"/>
                        <a:t>〈TEL〉</a:t>
                      </a:r>
                      <a:r>
                        <a:rPr kumimoji="1" lang="ja-JP" altLang="en-US" sz="1100" b="1" dirty="0"/>
                        <a:t>　　　　　　　　　　　　　　　</a:t>
                      </a:r>
                      <a:r>
                        <a:rPr kumimoji="1" lang="en-US" altLang="ja-JP" sz="1100" b="1" dirty="0"/>
                        <a:t>〈FAX〉</a:t>
                      </a:r>
                      <a:endParaRPr kumimoji="1" lang="ja-JP" altLang="en-U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en-US" altLang="ja-JP" sz="1200" dirty="0"/>
                        <a:t>〈FAX〉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37010"/>
                  </a:ext>
                </a:extLst>
              </a:tr>
            </a:tbl>
          </a:graphicData>
        </a:graphic>
      </p:graphicFrame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0F8D6C96-24A9-12D0-0BE9-EB6B9C07C2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563805"/>
              </p:ext>
            </p:extLst>
          </p:nvPr>
        </p:nvGraphicFramePr>
        <p:xfrm>
          <a:off x="231442" y="1871394"/>
          <a:ext cx="6395112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7783">
                  <a:extLst>
                    <a:ext uri="{9D8B030D-6E8A-4147-A177-3AD203B41FA5}">
                      <a16:colId xmlns:a16="http://schemas.microsoft.com/office/drawing/2014/main" val="502651213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77025307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570604162"/>
                    </a:ext>
                  </a:extLst>
                </a:gridCol>
                <a:gridCol w="1349704">
                  <a:extLst>
                    <a:ext uri="{9D8B030D-6E8A-4147-A177-3AD203B41FA5}">
                      <a16:colId xmlns:a16="http://schemas.microsoft.com/office/drawing/2014/main" val="4237444791"/>
                    </a:ext>
                  </a:extLst>
                </a:gridCol>
              </a:tblGrid>
              <a:tr h="224106">
                <a:tc gridSpan="2">
                  <a:txBody>
                    <a:bodyPr/>
                    <a:lstStyle/>
                    <a:p>
                      <a:r>
                        <a:rPr kumimoji="1" lang="en-US" altLang="ja-JP" sz="1100" b="1" dirty="0"/>
                        <a:t>【</a:t>
                      </a:r>
                      <a:r>
                        <a:rPr kumimoji="1" lang="ja-JP" altLang="en-US" sz="1100" b="1" dirty="0"/>
                        <a:t>患者情報</a:t>
                      </a:r>
                      <a:r>
                        <a:rPr kumimoji="1" lang="en-US" altLang="ja-JP" sz="1100" b="1" dirty="0"/>
                        <a:t>】</a:t>
                      </a:r>
                      <a:r>
                        <a:rPr kumimoji="1" lang="ja-JP" altLang="en-US" sz="1100" b="1" dirty="0"/>
                        <a:t>　</a:t>
                      </a:r>
                      <a:r>
                        <a:rPr kumimoji="1" lang="en-US" altLang="ja-JP" sz="900" b="0" dirty="0"/>
                        <a:t>※</a:t>
                      </a:r>
                      <a:r>
                        <a:rPr kumimoji="1" lang="ja-JP" altLang="en-US" sz="900" b="0" dirty="0"/>
                        <a:t>記載可能な範囲でご記入お願いいたします。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100" b="1" dirty="0"/>
                        <a:t>記入日：　　　　    年 　　月　 　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474491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ふりがな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性別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男 ・ 女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75759407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467311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　　　　　　　　　　　　　　年　　 　月 　　　日　（　  　歳）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1911245"/>
                  </a:ext>
                </a:extLst>
              </a:tr>
              <a:tr h="3276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住　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〒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 dirty="0"/>
                        <a:t>駐車場：あり　　なし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670892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連絡先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175002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居住形態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　独居　・　家族と同居　・　施設住所（　　　　　　　　　　　　　　）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118699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病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100" dirty="0"/>
                    </a:p>
                    <a:p>
                      <a:endParaRPr kumimoji="1" lang="ja-JP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433919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現在の医療処置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在宅酸素・胃瘻・尿カテーテル・インスリン注射・点滴・</a:t>
                      </a:r>
                      <a:r>
                        <a:rPr kumimoji="1" lang="en-US" altLang="ja-JP" sz="1100" dirty="0"/>
                        <a:t>CV</a:t>
                      </a:r>
                      <a:r>
                        <a:rPr kumimoji="1" lang="ja-JP" altLang="en-US" sz="1100" dirty="0"/>
                        <a:t>ポート・</a:t>
                      </a:r>
                      <a:r>
                        <a:rPr kumimoji="1" lang="en-US" altLang="ja-JP" sz="1100" dirty="0"/>
                        <a:t>PICC</a:t>
                      </a:r>
                    </a:p>
                    <a:p>
                      <a:r>
                        <a:rPr kumimoji="1" lang="ja-JP" altLang="en-US" sz="1100" dirty="0"/>
                        <a:t>その他（　　　　　　　　　　　　　　　　　　　　　　　　）　・　なし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146471"/>
                  </a:ext>
                </a:extLst>
              </a:tr>
              <a:tr h="3276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要介護度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負担割合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要支援（ </a:t>
                      </a:r>
                      <a:r>
                        <a:rPr kumimoji="1" lang="en-US" altLang="ja-JP" sz="1100" dirty="0"/>
                        <a:t>1 </a:t>
                      </a:r>
                      <a:r>
                        <a:rPr kumimoji="1" lang="ja-JP" altLang="en-US" sz="1100" dirty="0"/>
                        <a:t>・ </a:t>
                      </a:r>
                      <a:r>
                        <a:rPr kumimoji="1" lang="en-US" altLang="ja-JP" sz="1100" dirty="0"/>
                        <a:t>2 </a:t>
                      </a:r>
                      <a:r>
                        <a:rPr kumimoji="1" lang="ja-JP" altLang="en-US" sz="1100" dirty="0"/>
                        <a:t>） ・ 要介護（ </a:t>
                      </a:r>
                      <a:r>
                        <a:rPr kumimoji="1" lang="en-US" altLang="ja-JP" sz="1100" dirty="0"/>
                        <a:t>1 </a:t>
                      </a:r>
                      <a:r>
                        <a:rPr kumimoji="1" lang="ja-JP" altLang="en-US" sz="1100" dirty="0"/>
                        <a:t>・ </a:t>
                      </a:r>
                      <a:r>
                        <a:rPr kumimoji="1" lang="en-US" altLang="ja-JP" sz="1100" dirty="0"/>
                        <a:t>2 </a:t>
                      </a:r>
                      <a:r>
                        <a:rPr kumimoji="1" lang="ja-JP" altLang="en-US" sz="1100" dirty="0"/>
                        <a:t>・ </a:t>
                      </a:r>
                      <a:r>
                        <a:rPr kumimoji="1" lang="en-US" altLang="ja-JP" sz="1100" dirty="0"/>
                        <a:t>3 </a:t>
                      </a:r>
                      <a:r>
                        <a:rPr kumimoji="1" lang="ja-JP" altLang="en-US" sz="1100" dirty="0"/>
                        <a:t>・ </a:t>
                      </a:r>
                      <a:r>
                        <a:rPr kumimoji="1" lang="en-US" altLang="ja-JP" sz="1100" dirty="0"/>
                        <a:t>4 </a:t>
                      </a:r>
                      <a:r>
                        <a:rPr kumimoji="1" lang="ja-JP" altLang="en-US" sz="1100" dirty="0"/>
                        <a:t>・ </a:t>
                      </a:r>
                      <a:r>
                        <a:rPr kumimoji="1" lang="en-US" altLang="ja-JP" sz="1100" dirty="0"/>
                        <a:t>5 </a:t>
                      </a:r>
                      <a:r>
                        <a:rPr kumimoji="1" lang="ja-JP" altLang="en-US" sz="1100" dirty="0"/>
                        <a:t>） ・ 申請中 ・ 未申請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 dirty="0"/>
                        <a:t>介護保険負担割合 （ </a:t>
                      </a:r>
                      <a:r>
                        <a:rPr kumimoji="1" lang="en-US" altLang="ja-JP" sz="1100" dirty="0"/>
                        <a:t>1</a:t>
                      </a:r>
                      <a:r>
                        <a:rPr kumimoji="1" lang="ja-JP" altLang="en-US" sz="1100" dirty="0"/>
                        <a:t>割 ・ </a:t>
                      </a:r>
                      <a:r>
                        <a:rPr kumimoji="1" lang="en-US" altLang="ja-JP" sz="1100" dirty="0"/>
                        <a:t>2</a:t>
                      </a:r>
                      <a:r>
                        <a:rPr kumimoji="1" lang="ja-JP" altLang="en-US" sz="1100" dirty="0"/>
                        <a:t>割 ・ </a:t>
                      </a:r>
                      <a:r>
                        <a:rPr kumimoji="1" lang="en-US" altLang="ja-JP" sz="1100" dirty="0"/>
                        <a:t>3</a:t>
                      </a:r>
                      <a:r>
                        <a:rPr kumimoji="1" lang="ja-JP" altLang="en-US" sz="1100" dirty="0"/>
                        <a:t>割 ）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701698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寝たきり度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歩行可 ・ 杖歩行 ・ 車いすに移乗可 ・ 介助で車いす ・ 寝たきり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317371"/>
                  </a:ext>
                </a:extLst>
              </a:tr>
              <a:tr h="198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認知自立度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自立 ・ 年齢相応 ・ 軽度 ・ 中等度 ・ 重度</a:t>
                      </a:r>
                      <a:endParaRPr kumimoji="1" lang="en-US" altLang="ja-JP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251628"/>
                  </a:ext>
                </a:extLst>
              </a:tr>
              <a:tr h="3276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現在利用中の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サービス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訪問看護（訪問リハビリ）・訪問介護・デイサービス・訪問入浴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 dirty="0"/>
                        <a:t>利用している曜日・時間（　　　　　　　　　　　　　　　　　　　　　）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146351"/>
                  </a:ext>
                </a:extLst>
              </a:tr>
            </a:tbl>
          </a:graphicData>
        </a:graphic>
      </p:graphicFrame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012EC64-9285-9A16-9371-2CB525B11900}"/>
              </a:ext>
            </a:extLst>
          </p:cNvPr>
          <p:cNvGrpSpPr/>
          <p:nvPr/>
        </p:nvGrpSpPr>
        <p:grpSpPr>
          <a:xfrm>
            <a:off x="4698206" y="126023"/>
            <a:ext cx="1965215" cy="553047"/>
            <a:chOff x="661987" y="3685234"/>
            <a:chExt cx="4894153" cy="1377303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BDF2DF84-1F01-0059-D194-AADBB57FCF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8212" y="3685234"/>
              <a:ext cx="4552950" cy="1377303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481BC99C-6BF5-EA77-CCC9-B267CCA2EB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751" b="691"/>
            <a:stretch/>
          </p:blipFill>
          <p:spPr>
            <a:xfrm>
              <a:off x="661987" y="4157662"/>
              <a:ext cx="4894153" cy="904875"/>
            </a:xfrm>
            <a:prstGeom prst="rect">
              <a:avLst/>
            </a:prstGeom>
          </p:spPr>
        </p:pic>
      </p:grpSp>
      <p:graphicFrame>
        <p:nvGraphicFramePr>
          <p:cNvPr id="16" name="表 16">
            <a:extLst>
              <a:ext uri="{FF2B5EF4-FFF2-40B4-BE49-F238E27FC236}">
                <a16:creationId xmlns:a16="http://schemas.microsoft.com/office/drawing/2014/main" id="{456B33A0-07FE-8027-78DF-12D88AA6F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249997"/>
              </p:ext>
            </p:extLst>
          </p:nvPr>
        </p:nvGraphicFramePr>
        <p:xfrm>
          <a:off x="237122" y="6159657"/>
          <a:ext cx="6389430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2103">
                  <a:extLst>
                    <a:ext uri="{9D8B030D-6E8A-4147-A177-3AD203B41FA5}">
                      <a16:colId xmlns:a16="http://schemas.microsoft.com/office/drawing/2014/main" val="123043714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264647126"/>
                    </a:ext>
                  </a:extLst>
                </a:gridCol>
                <a:gridCol w="2867025">
                  <a:extLst>
                    <a:ext uri="{9D8B030D-6E8A-4147-A177-3AD203B41FA5}">
                      <a16:colId xmlns:a16="http://schemas.microsoft.com/office/drawing/2014/main" val="925817506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3025302075"/>
                    </a:ext>
                  </a:extLst>
                </a:gridCol>
                <a:gridCol w="844877">
                  <a:extLst>
                    <a:ext uri="{9D8B030D-6E8A-4147-A177-3AD203B41FA5}">
                      <a16:colId xmlns:a16="http://schemas.microsoft.com/office/drawing/2014/main" val="1786894315"/>
                    </a:ext>
                  </a:extLst>
                </a:gridCol>
              </a:tblGrid>
              <a:tr h="188873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キーパーソン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ふりがな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続柄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6667202"/>
                  </a:ext>
                </a:extLst>
              </a:tr>
              <a:tr h="188873">
                <a:tc vMerge="1"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319937"/>
                  </a:ext>
                </a:extLst>
              </a:tr>
              <a:tr h="188873"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住　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714022"/>
                  </a:ext>
                </a:extLst>
              </a:tr>
              <a:tr h="188873"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連絡先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470131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68939424-5318-ED1B-F5B5-2F1C242C8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38839"/>
              </p:ext>
            </p:extLst>
          </p:nvPr>
        </p:nvGraphicFramePr>
        <p:xfrm>
          <a:off x="231442" y="8063181"/>
          <a:ext cx="6389430" cy="1295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8383">
                  <a:extLst>
                    <a:ext uri="{9D8B030D-6E8A-4147-A177-3AD203B41FA5}">
                      <a16:colId xmlns:a16="http://schemas.microsoft.com/office/drawing/2014/main" val="1230437148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1264647126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val="925817506"/>
                    </a:ext>
                  </a:extLst>
                </a:gridCol>
                <a:gridCol w="548186">
                  <a:extLst>
                    <a:ext uri="{9D8B030D-6E8A-4147-A177-3AD203B41FA5}">
                      <a16:colId xmlns:a16="http://schemas.microsoft.com/office/drawing/2014/main" val="3025302075"/>
                    </a:ext>
                  </a:extLst>
                </a:gridCol>
                <a:gridCol w="423364">
                  <a:extLst>
                    <a:ext uri="{9D8B030D-6E8A-4147-A177-3AD203B41FA5}">
                      <a16:colId xmlns:a16="http://schemas.microsoft.com/office/drawing/2014/main" val="2781544006"/>
                    </a:ext>
                  </a:extLst>
                </a:gridCol>
                <a:gridCol w="1201147">
                  <a:extLst>
                    <a:ext uri="{9D8B030D-6E8A-4147-A177-3AD203B41FA5}">
                      <a16:colId xmlns:a16="http://schemas.microsoft.com/office/drawing/2014/main" val="1786894315"/>
                    </a:ext>
                  </a:extLst>
                </a:gridCol>
              </a:tblGrid>
              <a:tr h="1888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担当ケアマネージャー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有・無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事業所名：</a:t>
                      </a:r>
                      <a:endParaRPr kumimoji="1" lang="en-US" altLang="ja-JP" sz="1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担当者：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680670"/>
                  </a:ext>
                </a:extLst>
              </a:tr>
              <a:tr h="1888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診療情報提供書（紹介状）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有・無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主治医依頼中・これから依頼・かかりつけ医なし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67202"/>
                  </a:ext>
                </a:extLst>
              </a:tr>
              <a:tr h="1888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保険等情報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公費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有・無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生活保護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有・無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73319937"/>
                  </a:ext>
                </a:extLst>
              </a:tr>
              <a:tr h="1888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退院日時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退院日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時間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92714022"/>
                  </a:ext>
                </a:extLst>
              </a:tr>
              <a:tr h="1888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退院前カンファレンス候補日時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候補日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時間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470131"/>
                  </a:ext>
                </a:extLst>
              </a:tr>
            </a:tbl>
          </a:graphicData>
        </a:graphic>
      </p:graphicFrame>
      <p:graphicFrame>
        <p:nvGraphicFramePr>
          <p:cNvPr id="18" name="表 18">
            <a:extLst>
              <a:ext uri="{FF2B5EF4-FFF2-40B4-BE49-F238E27FC236}">
                <a16:creationId xmlns:a16="http://schemas.microsoft.com/office/drawing/2014/main" id="{A92B34D4-74B0-3648-7E8A-DC73F39891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957134"/>
              </p:ext>
            </p:extLst>
          </p:nvPr>
        </p:nvGraphicFramePr>
        <p:xfrm>
          <a:off x="237122" y="7261825"/>
          <a:ext cx="6383750" cy="7515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83750">
                  <a:extLst>
                    <a:ext uri="{9D8B030D-6E8A-4147-A177-3AD203B41FA5}">
                      <a16:colId xmlns:a16="http://schemas.microsoft.com/office/drawing/2014/main" val="1954184381"/>
                    </a:ext>
                  </a:extLst>
                </a:gridCol>
              </a:tblGrid>
              <a:tr h="75151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自由記載（ご希望や経緯など）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345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48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289</Words>
  <Application>Microsoft Macintosh PowerPoint</Application>
  <PresentationFormat>A4 210 x 297 mm</PresentationFormat>
  <Paragraphs>64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松波 馨士</dc:creator>
  <cp:lastModifiedBy>y_senoo</cp:lastModifiedBy>
  <cp:revision>14</cp:revision>
  <dcterms:created xsi:type="dcterms:W3CDTF">2022-06-13T07:34:54Z</dcterms:created>
  <dcterms:modified xsi:type="dcterms:W3CDTF">2022-07-25T13:17:08Z</dcterms:modified>
</cp:coreProperties>
</file>